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62" r:id="rId5"/>
    <p:sldId id="263" r:id="rId6"/>
    <p:sldId id="265" r:id="rId7"/>
    <p:sldId id="266" r:id="rId8"/>
    <p:sldId id="267" r:id="rId9"/>
    <p:sldId id="268" r:id="rId10"/>
    <p:sldId id="261" r:id="rId11"/>
    <p:sldId id="259" r:id="rId12"/>
    <p:sldId id="270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52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nterface gráfica do usuário, Padrão do plano de fundo&#10;&#10;Descrição gerada automaticamente">
            <a:extLst>
              <a:ext uri="{FF2B5EF4-FFF2-40B4-BE49-F238E27FC236}">
                <a16:creationId xmlns:a16="http://schemas.microsoft.com/office/drawing/2014/main" id="{B997E195-6C55-76EC-6256-1130494D3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" y="0"/>
            <a:ext cx="12170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4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Padrão do plano de fundo&#10;&#10;Descrição gerada automaticamente">
            <a:extLst>
              <a:ext uri="{FF2B5EF4-FFF2-40B4-BE49-F238E27FC236}">
                <a16:creationId xmlns:a16="http://schemas.microsoft.com/office/drawing/2014/main" id="{D2B860E7-D8C3-444C-0403-035B1A4CAD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" y="0"/>
            <a:ext cx="12182856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952C28D-772D-9C7C-4302-A3DEA20523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604" y="2389517"/>
            <a:ext cx="5844396" cy="1164477"/>
          </a:xfrm>
        </p:spPr>
        <p:txBody>
          <a:bodyPr>
            <a:normAutofit/>
          </a:bodyPr>
          <a:lstStyle>
            <a:lvl1pPr>
              <a:defRPr sz="35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dirty="0"/>
              <a:t>Clique para editar o </a:t>
            </a:r>
            <a:br>
              <a:rPr lang="pt-BR" dirty="0"/>
            </a:br>
            <a:r>
              <a:rPr lang="pt-BR" dirty="0"/>
              <a:t>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E400D7-4C5E-D5F0-A22C-2E52BDE79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604" y="3692106"/>
            <a:ext cx="5622985" cy="785003"/>
          </a:xfrm>
        </p:spPr>
        <p:txBody>
          <a:bodyPr>
            <a:normAutofit/>
          </a:bodyPr>
          <a:lstStyle>
            <a:lvl1pPr marL="0" indent="0">
              <a:buNone/>
              <a:defRPr sz="25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355847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omputador&#10;&#10;Descrição gerada automaticamente">
            <a:extLst>
              <a:ext uri="{FF2B5EF4-FFF2-40B4-BE49-F238E27FC236}">
                <a16:creationId xmlns:a16="http://schemas.microsoft.com/office/drawing/2014/main" id="{1C14C180-DDA7-BE63-3DD5-8AB1AA105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" y="1524"/>
            <a:ext cx="12182856" cy="685495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5CA817-8279-9F6A-12B2-FE5E1C678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19" y="313366"/>
            <a:ext cx="9634268" cy="1325563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37916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2C7AC67B-FA27-D2EA-09A4-B4953B0F0C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" y="0"/>
            <a:ext cx="12182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19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9C409B7-DFE2-128E-8101-B240D87F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9D5D39-60C2-7758-A706-7AEC73968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613EB1-6468-5E06-82FF-3D93AEDC8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5DCC4-D2D9-4E37-B5EA-0D25A00C64DD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C21234-501E-B852-07DD-4FF769644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FC2BA6-D16F-644C-3073-5DD44CDF8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D1A26-864C-48A4-B6B9-025D9EAD13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39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909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22C67-986A-6A89-9811-1F8F20CB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Let’s Do It</a:t>
            </a:r>
            <a:endParaRPr lang="pt-BR" dirty="0"/>
          </a:p>
        </p:txBody>
      </p:sp>
      <p:pic>
        <p:nvPicPr>
          <p:cNvPr id="15" name="Picture 2" descr="let's do it - Maak Roberts Photography">
            <a:extLst>
              <a:ext uri="{FF2B5EF4-FFF2-40B4-BE49-F238E27FC236}">
                <a16:creationId xmlns:a16="http://schemas.microsoft.com/office/drawing/2014/main" id="{B1B319B0-C15F-9257-9158-9BDC5B003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943" y="1437250"/>
            <a:ext cx="6466738" cy="492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962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FC09D1D6-0C61-EDF0-AE55-4B0F94656E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24"/>
          <a:stretch/>
        </p:blipFill>
        <p:spPr>
          <a:xfrm>
            <a:off x="6252589" y="2775498"/>
            <a:ext cx="429769" cy="485397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CDC90C16-CD16-2134-C3F4-5726D82885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43"/>
          <a:stretch/>
        </p:blipFill>
        <p:spPr>
          <a:xfrm>
            <a:off x="6252590" y="4457701"/>
            <a:ext cx="429769" cy="447295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5AFBBEBF-84E3-DB54-6A0B-7538E97AE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41" b="18076"/>
          <a:stretch/>
        </p:blipFill>
        <p:spPr>
          <a:xfrm>
            <a:off x="6252590" y="3848100"/>
            <a:ext cx="429769" cy="571500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B106B337-3071-A36D-668F-F7224A67F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59" b="39359"/>
          <a:stretch/>
        </p:blipFill>
        <p:spPr>
          <a:xfrm>
            <a:off x="6252590" y="3276600"/>
            <a:ext cx="429769" cy="5715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0BE04B8-BE9F-F382-0C67-7E4C539F869B}"/>
              </a:ext>
            </a:extLst>
          </p:cNvPr>
          <p:cNvSpPr txBox="1"/>
          <p:nvPr/>
        </p:nvSpPr>
        <p:spPr>
          <a:xfrm>
            <a:off x="6754856" y="2792916"/>
            <a:ext cx="470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anndrelluizdiias@gmail.com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D8C537-5D86-0E1F-FB8D-CAA8EE22E17B}"/>
              </a:ext>
            </a:extLst>
          </p:cNvPr>
          <p:cNvSpPr txBox="1"/>
          <p:nvPr/>
        </p:nvSpPr>
        <p:spPr>
          <a:xfrm>
            <a:off x="6754857" y="3342837"/>
            <a:ext cx="470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andre.luiz.dias.93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291E6BF-CE0F-C92D-19AE-0FD573FAE5C3}"/>
              </a:ext>
            </a:extLst>
          </p:cNvPr>
          <p:cNvSpPr txBox="1"/>
          <p:nvPr/>
        </p:nvSpPr>
        <p:spPr>
          <a:xfrm>
            <a:off x="6754856" y="3895695"/>
            <a:ext cx="543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andreldiias</a:t>
            </a:r>
            <a:endParaRPr lang="pt-BR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DAF5EA1-0FDE-37B5-3B56-2405096D0760}"/>
              </a:ext>
            </a:extLst>
          </p:cNvPr>
          <p:cNvSpPr txBox="1"/>
          <p:nvPr/>
        </p:nvSpPr>
        <p:spPr>
          <a:xfrm>
            <a:off x="6754857" y="4483389"/>
            <a:ext cx="470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andre-dias93</a:t>
            </a:r>
          </a:p>
        </p:txBody>
      </p:sp>
    </p:spTree>
    <p:extLst>
      <p:ext uri="{BB962C8B-B14F-4D97-AF65-F5344CB8AC3E}">
        <p14:creationId xmlns:p14="http://schemas.microsoft.com/office/powerpoint/2010/main" val="395780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22C67-986A-6A89-9811-1F8F20CB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Avalie-me!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ED4C9B-803E-DCA7-C295-5BE31A771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902" y="1513839"/>
            <a:ext cx="5228257" cy="522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9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A5F7F8-84C0-E3BE-CE94-612FAE5F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02" y="2389517"/>
            <a:ext cx="11123131" cy="1164477"/>
          </a:xfrm>
        </p:spPr>
        <p:txBody>
          <a:bodyPr>
            <a:noAutofit/>
          </a:bodyPr>
          <a:lstStyle/>
          <a:p>
            <a:r>
              <a:rPr lang="pt-BR" sz="4400" dirty="0"/>
              <a:t>Case </a:t>
            </a:r>
            <a:r>
              <a:rPr lang="pt-BR" sz="4400" dirty="0" err="1"/>
              <a:t>Fiorilli</a:t>
            </a:r>
            <a:r>
              <a:rPr lang="pt-BR" sz="4400" dirty="0"/>
              <a:t>: Relatórios via </a:t>
            </a:r>
            <a:r>
              <a:rPr lang="pt-BR" sz="4400" dirty="0" err="1"/>
              <a:t>API’s</a:t>
            </a:r>
            <a:r>
              <a:rPr lang="pt-BR" sz="4400" dirty="0"/>
              <a:t> com </a:t>
            </a:r>
            <a:r>
              <a:rPr lang="pt-BR" sz="4400" dirty="0">
                <a:solidFill>
                  <a:schemeClr val="accent2">
                    <a:lumMod val="75000"/>
                  </a:schemeClr>
                </a:solidFill>
              </a:rPr>
              <a:t>Horse</a:t>
            </a:r>
            <a:r>
              <a:rPr lang="pt-BR" sz="4400" dirty="0"/>
              <a:t> e </a:t>
            </a:r>
            <a:r>
              <a:rPr lang="pt-BR" sz="4400" dirty="0">
                <a:solidFill>
                  <a:srgbClr val="C00000"/>
                </a:solidFill>
              </a:rPr>
              <a:t>Angular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0099B3-EFFB-A301-5ACF-3EB20DC7A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Andre Dias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324513E-8370-FCA4-6F86-D24D701C5029}"/>
              </a:ext>
            </a:extLst>
          </p:cNvPr>
          <p:cNvGrpSpPr/>
          <p:nvPr/>
        </p:nvGrpSpPr>
        <p:grpSpPr>
          <a:xfrm>
            <a:off x="251603" y="224685"/>
            <a:ext cx="1992294" cy="1205827"/>
            <a:chOff x="251603" y="5276187"/>
            <a:chExt cx="1992294" cy="1205827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C281088-E57F-990A-504B-A1BA0011EB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" b="2"/>
            <a:stretch/>
          </p:blipFill>
          <p:spPr bwMode="auto">
            <a:xfrm>
              <a:off x="1038070" y="5276187"/>
              <a:ext cx="1205827" cy="1205827"/>
            </a:xfrm>
            <a:custGeom>
              <a:avLst/>
              <a:gdLst/>
              <a:ahLst/>
              <a:cxnLst/>
              <a:rect l="l" t="t" r="r" b="b"/>
              <a:pathLst>
                <a:path w="2833631" h="2677010">
                  <a:moveTo>
                    <a:pt x="49418" y="0"/>
                  </a:moveTo>
                  <a:lnTo>
                    <a:pt x="2784213" y="0"/>
                  </a:lnTo>
                  <a:cubicBezTo>
                    <a:pt x="2811506" y="0"/>
                    <a:pt x="2833631" y="22125"/>
                    <a:pt x="2833631" y="49418"/>
                  </a:cubicBezTo>
                  <a:lnTo>
                    <a:pt x="2833631" y="2627592"/>
                  </a:lnTo>
                  <a:cubicBezTo>
                    <a:pt x="2833631" y="2654885"/>
                    <a:pt x="2811506" y="2677010"/>
                    <a:pt x="2784213" y="2677010"/>
                  </a:cubicBezTo>
                  <a:lnTo>
                    <a:pt x="49418" y="2677010"/>
                  </a:lnTo>
                  <a:cubicBezTo>
                    <a:pt x="22125" y="2677010"/>
                    <a:pt x="0" y="2654885"/>
                    <a:pt x="0" y="2627592"/>
                  </a:cubicBezTo>
                  <a:lnTo>
                    <a:pt x="0" y="49418"/>
                  </a:lnTo>
                  <a:cubicBezTo>
                    <a:pt x="0" y="22125"/>
                    <a:pt x="22125" y="0"/>
                    <a:pt x="49418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 descr="Horse">
              <a:extLst>
                <a:ext uri="{FF2B5EF4-FFF2-40B4-BE49-F238E27FC236}">
                  <a16:creationId xmlns:a16="http://schemas.microsoft.com/office/drawing/2014/main" id="{A02D4D5E-5205-BA3E-5A85-BDBEB9A3AA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603" y="5482329"/>
              <a:ext cx="1205827" cy="815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276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22C67-986A-6A89-9811-1F8F20CB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F6D8618-470F-D8BF-D312-450C0078B539}"/>
              </a:ext>
            </a:extLst>
          </p:cNvPr>
          <p:cNvGrpSpPr/>
          <p:nvPr/>
        </p:nvGrpSpPr>
        <p:grpSpPr>
          <a:xfrm>
            <a:off x="406785" y="2330305"/>
            <a:ext cx="6138981" cy="1179979"/>
            <a:chOff x="406785" y="2330305"/>
            <a:chExt cx="6138981" cy="1179979"/>
          </a:xfrm>
        </p:grpSpPr>
        <p:pic>
          <p:nvPicPr>
            <p:cNvPr id="3" name="Espaço Reservado para Imagem 14">
              <a:extLst>
                <a:ext uri="{FF2B5EF4-FFF2-40B4-BE49-F238E27FC236}">
                  <a16:creationId xmlns:a16="http://schemas.microsoft.com/office/drawing/2014/main" id="{9FEA83AD-4F0C-B152-32C1-C92DFD7D8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406785" y="2330305"/>
              <a:ext cx="1179979" cy="1179979"/>
            </a:xfrm>
            <a:custGeom>
              <a:avLst/>
              <a:gdLst>
                <a:gd name="connsiteX0" fmla="*/ 533401 w 1066802"/>
                <a:gd name="connsiteY0" fmla="*/ 0 h 1066802"/>
                <a:gd name="connsiteX1" fmla="*/ 1066802 w 1066802"/>
                <a:gd name="connsiteY1" fmla="*/ 533401 h 1066802"/>
                <a:gd name="connsiteX2" fmla="*/ 533401 w 1066802"/>
                <a:gd name="connsiteY2" fmla="*/ 1066802 h 1066802"/>
                <a:gd name="connsiteX3" fmla="*/ 0 w 1066802"/>
                <a:gd name="connsiteY3" fmla="*/ 533401 h 1066802"/>
                <a:gd name="connsiteX4" fmla="*/ 533401 w 1066802"/>
                <a:gd name="connsiteY4" fmla="*/ 0 h 106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802" h="1066802">
                  <a:moveTo>
                    <a:pt x="533401" y="0"/>
                  </a:moveTo>
                  <a:cubicBezTo>
                    <a:pt x="827990" y="0"/>
                    <a:pt x="1066802" y="238812"/>
                    <a:pt x="1066802" y="533401"/>
                  </a:cubicBezTo>
                  <a:cubicBezTo>
                    <a:pt x="1066802" y="827990"/>
                    <a:pt x="827990" y="1066802"/>
                    <a:pt x="533401" y="1066802"/>
                  </a:cubicBezTo>
                  <a:cubicBezTo>
                    <a:pt x="238812" y="1066802"/>
                    <a:pt x="0" y="827990"/>
                    <a:pt x="0" y="533401"/>
                  </a:cubicBezTo>
                  <a:cubicBezTo>
                    <a:pt x="0" y="238812"/>
                    <a:pt x="238812" y="0"/>
                    <a:pt x="533401" y="0"/>
                  </a:cubicBezTo>
                  <a:close/>
                </a:path>
              </a:pathLst>
            </a:cu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E01005C-19EC-24A2-9D95-0C785A008242}"/>
                </a:ext>
              </a:extLst>
            </p:cNvPr>
            <p:cNvSpPr txBox="1"/>
            <p:nvPr/>
          </p:nvSpPr>
          <p:spPr>
            <a:xfrm>
              <a:off x="1698277" y="2433066"/>
              <a:ext cx="4847489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spcBef>
                  <a:spcPts val="60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6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Segoe UI" panose="020B0502040204020203" pitchFamily="34" charset="0"/>
                </a:rPr>
                <a:t>Andre Dias</a:t>
              </a:r>
            </a:p>
            <a:p>
              <a:pPr>
                <a:buClr>
                  <a:schemeClr val="dk1"/>
                </a:buClr>
                <a:buSzPts val="1100"/>
              </a:pPr>
              <a:r>
                <a:rPr lang="pt-BR" sz="1400" dirty="0">
                  <a:latin typeface="Source Sans Pro" panose="020B0503030403020204" pitchFamily="34" charset="0"/>
                  <a:ea typeface="Source Sans Pro" panose="020B0503030403020204" pitchFamily="34" charset="0"/>
                  <a:cs typeface="Segoe UI" panose="020B0502040204020203" pitchFamily="34" charset="0"/>
                </a:rPr>
                <a:t> - Graduado em Tecnologia em Análise e Desenvolvimento de Sistemas.</a:t>
              </a:r>
            </a:p>
            <a:p>
              <a:pPr>
                <a:buClr>
                  <a:schemeClr val="dk1"/>
                </a:buClr>
                <a:buSzPts val="1100"/>
              </a:pPr>
              <a:r>
                <a:rPr lang="pt-BR" sz="1400" dirty="0">
                  <a:latin typeface="Source Sans Pro" panose="020B0503030403020204" pitchFamily="34" charset="0"/>
                  <a:ea typeface="Source Sans Pro" panose="020B0503030403020204" pitchFamily="34" charset="0"/>
                  <a:cs typeface="Segoe UI" panose="020B0502040204020203" pitchFamily="34" charset="0"/>
                </a:rPr>
                <a:t> - Pós-Graduado em Tecnologia para Aplicações Web.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D4313D7-668B-6BD2-7323-653DD4989A4D}"/>
              </a:ext>
            </a:extLst>
          </p:cNvPr>
          <p:cNvGrpSpPr/>
          <p:nvPr/>
        </p:nvGrpSpPr>
        <p:grpSpPr>
          <a:xfrm>
            <a:off x="247454" y="4201660"/>
            <a:ext cx="4698828" cy="1107996"/>
            <a:chOff x="247454" y="4201660"/>
            <a:chExt cx="4698828" cy="1107996"/>
          </a:xfrm>
        </p:grpSpPr>
        <p:pic>
          <p:nvPicPr>
            <p:cNvPr id="5" name="Espaço Reservado para Imagem 14">
              <a:extLst>
                <a:ext uri="{FF2B5EF4-FFF2-40B4-BE49-F238E27FC236}">
                  <a16:creationId xmlns:a16="http://schemas.microsoft.com/office/drawing/2014/main" id="{1D483E1A-F02B-D3E6-D782-3C690458D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47454" y="4209425"/>
              <a:ext cx="1498640" cy="1077147"/>
            </a:xfrm>
            <a:custGeom>
              <a:avLst/>
              <a:gdLst>
                <a:gd name="connsiteX0" fmla="*/ 533401 w 1066802"/>
                <a:gd name="connsiteY0" fmla="*/ 0 h 1066802"/>
                <a:gd name="connsiteX1" fmla="*/ 1066802 w 1066802"/>
                <a:gd name="connsiteY1" fmla="*/ 533401 h 1066802"/>
                <a:gd name="connsiteX2" fmla="*/ 533401 w 1066802"/>
                <a:gd name="connsiteY2" fmla="*/ 1066802 h 1066802"/>
                <a:gd name="connsiteX3" fmla="*/ 0 w 1066802"/>
                <a:gd name="connsiteY3" fmla="*/ 533401 h 1066802"/>
                <a:gd name="connsiteX4" fmla="*/ 533401 w 1066802"/>
                <a:gd name="connsiteY4" fmla="*/ 0 h 106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802" h="1066802">
                  <a:moveTo>
                    <a:pt x="533401" y="0"/>
                  </a:moveTo>
                  <a:cubicBezTo>
                    <a:pt x="827990" y="0"/>
                    <a:pt x="1066802" y="238812"/>
                    <a:pt x="1066802" y="533401"/>
                  </a:cubicBezTo>
                  <a:cubicBezTo>
                    <a:pt x="1066802" y="827990"/>
                    <a:pt x="827990" y="1066802"/>
                    <a:pt x="533401" y="1066802"/>
                  </a:cubicBezTo>
                  <a:cubicBezTo>
                    <a:pt x="238812" y="1066802"/>
                    <a:pt x="0" y="827990"/>
                    <a:pt x="0" y="533401"/>
                  </a:cubicBezTo>
                  <a:cubicBezTo>
                    <a:pt x="0" y="238812"/>
                    <a:pt x="238812" y="0"/>
                    <a:pt x="533401" y="0"/>
                  </a:cubicBezTo>
                  <a:close/>
                </a:path>
              </a:pathLst>
            </a:cu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3796B29-D863-A567-769F-C58965BF5590}"/>
                </a:ext>
              </a:extLst>
            </p:cNvPr>
            <p:cNvSpPr txBox="1"/>
            <p:nvPr/>
          </p:nvSpPr>
          <p:spPr>
            <a:xfrm>
              <a:off x="1698277" y="4201660"/>
              <a:ext cx="324800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>
                <a:lnSpc>
                  <a:spcPct val="150000"/>
                </a:lnSpc>
                <a:spcBef>
                  <a:spcPts val="60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600" b="1" dirty="0" err="1">
                  <a:latin typeface="Source Sans Pro" panose="020B0503030403020204" pitchFamily="34" charset="0"/>
                  <a:ea typeface="Source Sans Pro" panose="020B0503030403020204" pitchFamily="34" charset="0"/>
                  <a:cs typeface="Segoe UI" panose="020B0502040204020203" pitchFamily="34" charset="0"/>
                </a:rPr>
                <a:t>CertiProf</a:t>
              </a:r>
              <a:endParaRPr lang="pt-BR" sz="15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endParaRPr>
            </a:p>
            <a:p>
              <a:pPr>
                <a:spcBef>
                  <a:spcPts val="0"/>
                </a:spcBef>
              </a:pPr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  <a:cs typeface="Segoe UI" panose="020B0502040204020203" pitchFamily="34" charset="0"/>
                </a:rPr>
                <a:t> - Scrum Foundations Professional</a:t>
              </a:r>
            </a:p>
            <a:p>
              <a:pPr>
                <a:spcBef>
                  <a:spcPts val="0"/>
                </a:spcBef>
              </a:pPr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  <a:cs typeface="Segoe UI" panose="020B0502040204020203" pitchFamily="34" charset="0"/>
                </a:rPr>
                <a:t> - Kanban Foundation</a:t>
              </a:r>
            </a:p>
            <a:p>
              <a:pPr>
                <a:spcBef>
                  <a:spcPts val="0"/>
                </a:spcBef>
              </a:pPr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  <a:cs typeface="Segoe UI" panose="020B0502040204020203" pitchFamily="34" charset="0"/>
                </a:rPr>
                <a:t> - Remote Work and Virtual Collaboration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6B4574E-4753-B2A5-D347-1325CB067195}"/>
              </a:ext>
            </a:extLst>
          </p:cNvPr>
          <p:cNvGrpSpPr/>
          <p:nvPr/>
        </p:nvGrpSpPr>
        <p:grpSpPr>
          <a:xfrm>
            <a:off x="7086391" y="2307804"/>
            <a:ext cx="3819465" cy="1121196"/>
            <a:chOff x="7086391" y="2307804"/>
            <a:chExt cx="3819465" cy="1121196"/>
          </a:xfrm>
        </p:grpSpPr>
        <p:pic>
          <p:nvPicPr>
            <p:cNvPr id="7" name="Espaço Reservado para Imagem 14">
              <a:extLst>
                <a:ext uri="{FF2B5EF4-FFF2-40B4-BE49-F238E27FC236}">
                  <a16:creationId xmlns:a16="http://schemas.microsoft.com/office/drawing/2014/main" id="{317DF7F7-3657-529B-28D3-CA29DFA65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086391" y="2307804"/>
              <a:ext cx="1121196" cy="1121196"/>
            </a:xfrm>
            <a:custGeom>
              <a:avLst/>
              <a:gdLst>
                <a:gd name="connsiteX0" fmla="*/ 533401 w 1066802"/>
                <a:gd name="connsiteY0" fmla="*/ 0 h 1066802"/>
                <a:gd name="connsiteX1" fmla="*/ 1066802 w 1066802"/>
                <a:gd name="connsiteY1" fmla="*/ 533401 h 1066802"/>
                <a:gd name="connsiteX2" fmla="*/ 533401 w 1066802"/>
                <a:gd name="connsiteY2" fmla="*/ 1066802 h 1066802"/>
                <a:gd name="connsiteX3" fmla="*/ 0 w 1066802"/>
                <a:gd name="connsiteY3" fmla="*/ 533401 h 1066802"/>
                <a:gd name="connsiteX4" fmla="*/ 533401 w 1066802"/>
                <a:gd name="connsiteY4" fmla="*/ 0 h 106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802" h="1066802">
                  <a:moveTo>
                    <a:pt x="533401" y="0"/>
                  </a:moveTo>
                  <a:cubicBezTo>
                    <a:pt x="827990" y="0"/>
                    <a:pt x="1066802" y="238812"/>
                    <a:pt x="1066802" y="533401"/>
                  </a:cubicBezTo>
                  <a:cubicBezTo>
                    <a:pt x="1066802" y="827990"/>
                    <a:pt x="827990" y="1066802"/>
                    <a:pt x="533401" y="1066802"/>
                  </a:cubicBezTo>
                  <a:cubicBezTo>
                    <a:pt x="238812" y="1066802"/>
                    <a:pt x="0" y="827990"/>
                    <a:pt x="0" y="533401"/>
                  </a:cubicBezTo>
                  <a:cubicBezTo>
                    <a:pt x="0" y="238812"/>
                    <a:pt x="238812" y="0"/>
                    <a:pt x="533401" y="0"/>
                  </a:cubicBezTo>
                  <a:close/>
                </a:path>
              </a:pathLst>
            </a:cu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F01F907-D87E-3770-5377-029D89BA8124}"/>
                </a:ext>
              </a:extLst>
            </p:cNvPr>
            <p:cNvSpPr txBox="1"/>
            <p:nvPr/>
          </p:nvSpPr>
          <p:spPr>
            <a:xfrm>
              <a:off x="8326304" y="2423588"/>
              <a:ext cx="257955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>
                <a:lnSpc>
                  <a:spcPct val="150000"/>
                </a:lnSpc>
                <a:spcBef>
                  <a:spcPts val="60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600" b="1" dirty="0" err="1">
                  <a:latin typeface="Source Sans Pro" panose="020B0503030403020204" pitchFamily="34" charset="0"/>
                  <a:ea typeface="Source Sans Pro" panose="020B0503030403020204" pitchFamily="34" charset="0"/>
                  <a:cs typeface="Segoe UI" panose="020B0502040204020203" pitchFamily="34" charset="0"/>
                </a:rPr>
                <a:t>Fiorilli</a:t>
              </a:r>
              <a:r>
                <a:rPr lang="pt-BR" sz="16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Segoe UI" panose="020B0502040204020203" pitchFamily="34" charset="0"/>
                </a:rPr>
                <a:t> Software SC Ltda</a:t>
              </a:r>
            </a:p>
            <a:p>
              <a:pPr>
                <a:spcBef>
                  <a:spcPts val="0"/>
                </a:spcBef>
              </a:pPr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  <a:cs typeface="Segoe UI" panose="020B0502040204020203" pitchFamily="34" charset="0"/>
                </a:rPr>
                <a:t> - </a:t>
              </a:r>
              <a:r>
                <a:rPr lang="en-US" sz="1400" dirty="0" err="1">
                  <a:latin typeface="Source Sans Pro" panose="020B0503030403020204" pitchFamily="34" charset="0"/>
                  <a:ea typeface="Source Sans Pro" panose="020B0503030403020204" pitchFamily="34" charset="0"/>
                  <a:cs typeface="Segoe UI" panose="020B0502040204020203" pitchFamily="34" charset="0"/>
                </a:rPr>
                <a:t>Programador</a:t>
              </a:r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  <a:cs typeface="Segoe UI" panose="020B0502040204020203" pitchFamily="34" charset="0"/>
                </a:rPr>
                <a:t> Angular e Delphi</a:t>
              </a:r>
            </a:p>
            <a:p>
              <a:pPr>
                <a:spcBef>
                  <a:spcPts val="0"/>
                </a:spcBef>
              </a:pPr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  <a:cs typeface="Segoe UI" panose="020B0502040204020203" pitchFamily="34" charset="0"/>
                </a:rPr>
                <a:t> - </a:t>
              </a:r>
              <a:r>
                <a:rPr lang="en-US" sz="1400" dirty="0" err="1">
                  <a:latin typeface="Source Sans Pro" panose="020B0503030403020204" pitchFamily="34" charset="0"/>
                  <a:ea typeface="Source Sans Pro" panose="020B0503030403020204" pitchFamily="34" charset="0"/>
                  <a:cs typeface="Segoe UI" panose="020B0502040204020203" pitchFamily="34" charset="0"/>
                </a:rPr>
                <a:t>Bálsamo</a:t>
              </a:r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  <a:cs typeface="Segoe UI" panose="020B0502040204020203" pitchFamily="34" charset="0"/>
                </a:rPr>
                <a:t> - SP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C43FE27-F895-4F97-DB7A-1B0DDDBAFA0B}"/>
              </a:ext>
            </a:extLst>
          </p:cNvPr>
          <p:cNvGrpSpPr/>
          <p:nvPr/>
        </p:nvGrpSpPr>
        <p:grpSpPr>
          <a:xfrm>
            <a:off x="7245720" y="4186549"/>
            <a:ext cx="3660979" cy="1107996"/>
            <a:chOff x="7245720" y="4186549"/>
            <a:chExt cx="3660979" cy="1107996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DE546F5-76E9-3E82-4D28-19DF156956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5720" y="4186549"/>
              <a:ext cx="1080584" cy="1080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57564C28-AF2E-BFB6-17C5-EC953835F512}"/>
                </a:ext>
              </a:extLst>
            </p:cNvPr>
            <p:cNvSpPr txBox="1"/>
            <p:nvPr/>
          </p:nvSpPr>
          <p:spPr>
            <a:xfrm>
              <a:off x="8452181" y="4186549"/>
              <a:ext cx="245451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indent="0">
                <a:lnSpc>
                  <a:spcPct val="150000"/>
                </a:lnSpc>
                <a:spcBef>
                  <a:spcPts val="600"/>
                </a:spcBef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600" b="1" dirty="0" err="1">
                  <a:latin typeface="Source Sans Pro" panose="020B0503030403020204" pitchFamily="34" charset="0"/>
                  <a:ea typeface="Source Sans Pro" panose="020B0503030403020204" pitchFamily="34" charset="0"/>
                  <a:cs typeface="Segoe UI" panose="020B0502040204020203" pitchFamily="34" charset="0"/>
                </a:rPr>
                <a:t>Emcarcadero</a:t>
              </a:r>
              <a:r>
                <a:rPr lang="pt-BR" sz="16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Segoe UI" panose="020B0502040204020203" pitchFamily="34" charset="0"/>
                </a:rPr>
                <a:t> </a:t>
              </a:r>
              <a:r>
                <a:rPr lang="pt-BR" sz="1600" b="1" dirty="0" err="1">
                  <a:latin typeface="Source Sans Pro" panose="020B0503030403020204" pitchFamily="34" charset="0"/>
                  <a:ea typeface="Source Sans Pro" panose="020B0503030403020204" pitchFamily="34" charset="0"/>
                  <a:cs typeface="Segoe UI" panose="020B0502040204020203" pitchFamily="34" charset="0"/>
                </a:rPr>
                <a:t>Conference</a:t>
              </a:r>
              <a:endParaRPr lang="pt-BR" sz="1600" b="1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endParaRPr>
            </a:p>
            <a:p>
              <a:pPr>
                <a:spcBef>
                  <a:spcPts val="0"/>
                </a:spcBef>
              </a:pPr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  <a:cs typeface="Segoe UI" panose="020B0502040204020203" pitchFamily="34" charset="0"/>
                </a:rPr>
                <a:t> - 2020</a:t>
              </a:r>
            </a:p>
            <a:p>
              <a:pPr>
                <a:spcBef>
                  <a:spcPts val="0"/>
                </a:spcBef>
              </a:pPr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  <a:cs typeface="Segoe UI" panose="020B0502040204020203" pitchFamily="34" charset="0"/>
                </a:rPr>
                <a:t> - 2021</a:t>
              </a:r>
            </a:p>
            <a:p>
              <a:pPr>
                <a:spcBef>
                  <a:spcPts val="0"/>
                </a:spcBef>
              </a:pPr>
              <a:r>
                <a:rPr lang="en-US" sz="1400" dirty="0">
                  <a:latin typeface="Source Sans Pro" panose="020B0503030403020204" pitchFamily="34" charset="0"/>
                  <a:ea typeface="Source Sans Pro" panose="020B0503030403020204" pitchFamily="34" charset="0"/>
                  <a:cs typeface="Segoe UI" panose="020B0502040204020203" pitchFamily="34" charset="0"/>
                </a:rPr>
                <a:t> - </a:t>
              </a:r>
              <a:r>
                <a:rPr lang="en-US" sz="14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Segoe UI" panose="020B0502040204020203" pitchFamily="34" charset="0"/>
                </a:rPr>
                <a:t>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296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C0706-B7F7-E869-F57A-4B769513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Fiorilli</a:t>
            </a:r>
            <a:r>
              <a:rPr lang="pt-BR" dirty="0"/>
              <a:t> Software SC Ltda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46308-2C4D-EE5F-207D-71CE8112D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2" r="38530" b="-1"/>
          <a:stretch/>
        </p:blipFill>
        <p:spPr bwMode="auto">
          <a:xfrm>
            <a:off x="6981153" y="1450848"/>
            <a:ext cx="4893854" cy="5407152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0B933F04-09A1-38AF-C8F2-47BD437AA2B4}"/>
              </a:ext>
            </a:extLst>
          </p:cNvPr>
          <p:cNvSpPr txBox="1">
            <a:spLocks/>
          </p:cNvSpPr>
          <p:nvPr/>
        </p:nvSpPr>
        <p:spPr>
          <a:xfrm>
            <a:off x="316993" y="2516393"/>
            <a:ext cx="4462271" cy="15889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Quem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é a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</a:rPr>
              <a:t>Fiorilli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 Software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1172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29578-F3B3-E556-2907-59D78F14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Fiorilli</a:t>
            </a:r>
            <a:r>
              <a:rPr lang="pt-BR" dirty="0"/>
              <a:t> Software SC Ltda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B38782-573D-F721-C513-0B0339436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" r="6285" b="-1"/>
          <a:stretch/>
        </p:blipFill>
        <p:spPr bwMode="auto">
          <a:xfrm>
            <a:off x="6900671" y="1807147"/>
            <a:ext cx="4887119" cy="473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2A9DF9E-02A4-BCB0-C9E9-B38642B28870}"/>
              </a:ext>
            </a:extLst>
          </p:cNvPr>
          <p:cNvGrpSpPr/>
          <p:nvPr/>
        </p:nvGrpSpPr>
        <p:grpSpPr>
          <a:xfrm>
            <a:off x="404210" y="2406420"/>
            <a:ext cx="6905831" cy="707886"/>
            <a:chOff x="404210" y="2406420"/>
            <a:chExt cx="6905831" cy="707886"/>
          </a:xfrm>
        </p:grpSpPr>
        <p:sp>
          <p:nvSpPr>
            <p:cNvPr id="5" name="TextBox 118">
              <a:extLst>
                <a:ext uri="{FF2B5EF4-FFF2-40B4-BE49-F238E27FC236}">
                  <a16:creationId xmlns:a16="http://schemas.microsoft.com/office/drawing/2014/main" id="{802C9CD9-5E35-57FA-E71C-55A713244344}"/>
                </a:ext>
              </a:extLst>
            </p:cNvPr>
            <p:cNvSpPr txBox="1"/>
            <p:nvPr/>
          </p:nvSpPr>
          <p:spPr>
            <a:xfrm>
              <a:off x="404210" y="2406420"/>
              <a:ext cx="1219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01</a:t>
              </a:r>
              <a:endPara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ACF1654-5D95-23F0-F012-27BFD50DE07F}"/>
                </a:ext>
              </a:extLst>
            </p:cNvPr>
            <p:cNvSpPr txBox="1"/>
            <p:nvPr/>
          </p:nvSpPr>
          <p:spPr>
            <a:xfrm>
              <a:off x="1214041" y="257569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Desenvolve softwares para o </a:t>
              </a:r>
              <a:r>
                <a:rPr lang="pt-BR" sz="18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Setor Público</a:t>
              </a:r>
              <a:r>
                <a:rPr lang="pt-BR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;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D326A6C-B6F2-AEF0-D8CB-2EFC8A94405F}"/>
              </a:ext>
            </a:extLst>
          </p:cNvPr>
          <p:cNvGrpSpPr/>
          <p:nvPr/>
        </p:nvGrpSpPr>
        <p:grpSpPr>
          <a:xfrm>
            <a:off x="404210" y="3295831"/>
            <a:ext cx="6905831" cy="707886"/>
            <a:chOff x="404210" y="3295831"/>
            <a:chExt cx="6905831" cy="707886"/>
          </a:xfrm>
        </p:grpSpPr>
        <p:sp>
          <p:nvSpPr>
            <p:cNvPr id="6" name="TextBox 118">
              <a:extLst>
                <a:ext uri="{FF2B5EF4-FFF2-40B4-BE49-F238E27FC236}">
                  <a16:creationId xmlns:a16="http://schemas.microsoft.com/office/drawing/2014/main" id="{FA6CEC96-F875-7C08-C679-1D8DAA0F845C}"/>
                </a:ext>
              </a:extLst>
            </p:cNvPr>
            <p:cNvSpPr txBox="1"/>
            <p:nvPr/>
          </p:nvSpPr>
          <p:spPr>
            <a:xfrm>
              <a:off x="404210" y="3295831"/>
              <a:ext cx="1219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02</a:t>
              </a:r>
              <a:endPara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7369B9A6-2F7E-311A-094A-0E477B4F92B6}"/>
                </a:ext>
              </a:extLst>
            </p:cNvPr>
            <p:cNvSpPr txBox="1"/>
            <p:nvPr/>
          </p:nvSpPr>
          <p:spPr>
            <a:xfrm>
              <a:off x="1212205" y="3429000"/>
              <a:ext cx="60978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A </a:t>
              </a:r>
              <a:r>
                <a:rPr lang="pt-BR" sz="18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Fiorilli</a:t>
              </a:r>
              <a:r>
                <a:rPr lang="pt-BR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 está a mais de </a:t>
              </a:r>
              <a:r>
                <a:rPr lang="pt-BR" sz="18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48 anos no mercado;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C5C74E5A-DAFE-23C1-6DDC-3E94A24F3BF7}"/>
              </a:ext>
            </a:extLst>
          </p:cNvPr>
          <p:cNvGrpSpPr/>
          <p:nvPr/>
        </p:nvGrpSpPr>
        <p:grpSpPr>
          <a:xfrm>
            <a:off x="404210" y="4207740"/>
            <a:ext cx="6905831" cy="707886"/>
            <a:chOff x="404210" y="4207740"/>
            <a:chExt cx="6905831" cy="707886"/>
          </a:xfrm>
        </p:grpSpPr>
        <p:sp>
          <p:nvSpPr>
            <p:cNvPr id="7" name="TextBox 118">
              <a:extLst>
                <a:ext uri="{FF2B5EF4-FFF2-40B4-BE49-F238E27FC236}">
                  <a16:creationId xmlns:a16="http://schemas.microsoft.com/office/drawing/2014/main" id="{35DAC080-7489-6EE4-69F6-1B688569858C}"/>
                </a:ext>
              </a:extLst>
            </p:cNvPr>
            <p:cNvSpPr txBox="1"/>
            <p:nvPr/>
          </p:nvSpPr>
          <p:spPr>
            <a:xfrm>
              <a:off x="404210" y="4207740"/>
              <a:ext cx="1219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03</a:t>
              </a:r>
              <a:endPara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9958EE85-8C65-5B7F-F158-2E5E30D6A581}"/>
                </a:ext>
              </a:extLst>
            </p:cNvPr>
            <p:cNvSpPr txBox="1"/>
            <p:nvPr/>
          </p:nvSpPr>
          <p:spPr>
            <a:xfrm>
              <a:off x="1212205" y="4396817"/>
              <a:ext cx="60978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Atende cerca de </a:t>
              </a:r>
              <a:r>
                <a:rPr lang="pt-BR" sz="18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2570 Órgãos Públicos </a:t>
              </a:r>
              <a:r>
                <a:rPr lang="pt-BR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em todo o Brasil;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1B87C176-AA1D-1641-F875-92A0DD7E24B2}"/>
              </a:ext>
            </a:extLst>
          </p:cNvPr>
          <p:cNvGrpSpPr/>
          <p:nvPr/>
        </p:nvGrpSpPr>
        <p:grpSpPr>
          <a:xfrm>
            <a:off x="404210" y="5069939"/>
            <a:ext cx="6905831" cy="707886"/>
            <a:chOff x="404210" y="5069939"/>
            <a:chExt cx="6905831" cy="707886"/>
          </a:xfrm>
        </p:grpSpPr>
        <p:sp>
          <p:nvSpPr>
            <p:cNvPr id="8" name="TextBox 118">
              <a:extLst>
                <a:ext uri="{FF2B5EF4-FFF2-40B4-BE49-F238E27FC236}">
                  <a16:creationId xmlns:a16="http://schemas.microsoft.com/office/drawing/2014/main" id="{D5394749-8897-4C7E-DD36-4FB12B2D77AB}"/>
                </a:ext>
              </a:extLst>
            </p:cNvPr>
            <p:cNvSpPr txBox="1"/>
            <p:nvPr/>
          </p:nvSpPr>
          <p:spPr>
            <a:xfrm>
              <a:off x="404210" y="5069939"/>
              <a:ext cx="1219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04</a:t>
              </a:r>
              <a:endPara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4385916-B980-1488-F1C2-7EE00C8FED18}"/>
                </a:ext>
              </a:extLst>
            </p:cNvPr>
            <p:cNvSpPr txBox="1"/>
            <p:nvPr/>
          </p:nvSpPr>
          <p:spPr>
            <a:xfrm>
              <a:off x="1212205" y="5233789"/>
              <a:ext cx="60978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E esta presente em mais de </a:t>
              </a:r>
              <a:r>
                <a:rPr lang="pt-BR" sz="18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1300 cidades </a:t>
              </a:r>
              <a:r>
                <a:rPr lang="pt-BR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brasileiras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316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BEEF33-57C1-9A15-791E-5A5143287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Porque criar uma API de relatórios?</a:t>
            </a:r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E65E616-0682-C95F-45E0-1DB8CB85B968}"/>
              </a:ext>
            </a:extLst>
          </p:cNvPr>
          <p:cNvGrpSpPr/>
          <p:nvPr/>
        </p:nvGrpSpPr>
        <p:grpSpPr>
          <a:xfrm>
            <a:off x="3177719" y="2456761"/>
            <a:ext cx="4952729" cy="3270715"/>
            <a:chOff x="4654296" y="1149438"/>
            <a:chExt cx="6903720" cy="4559123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AF4ECDBD-A6C7-46F9-B2CC-BFB87412B9A3}"/>
                </a:ext>
              </a:extLst>
            </p:cNvPr>
            <p:cNvGrpSpPr/>
            <p:nvPr/>
          </p:nvGrpSpPr>
          <p:grpSpPr>
            <a:xfrm>
              <a:off x="4654296" y="1149438"/>
              <a:ext cx="6903720" cy="4559123"/>
              <a:chOff x="1747520" y="805247"/>
              <a:chExt cx="9316720" cy="5247505"/>
            </a:xfrm>
          </p:grpSpPr>
          <p:pic>
            <p:nvPicPr>
              <p:cNvPr id="9" name="Picture 2" descr="do your api integration and create custom api">
                <a:extLst>
                  <a:ext uri="{FF2B5EF4-FFF2-40B4-BE49-F238E27FC236}">
                    <a16:creationId xmlns:a16="http://schemas.microsoft.com/office/drawing/2014/main" id="{2156A9C7-AB3C-209B-3699-E9CCA5FB71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7520" y="805247"/>
                <a:ext cx="9316720" cy="5247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091DB36A-359B-45F1-4D16-85C3FC5641E4}"/>
                  </a:ext>
                </a:extLst>
              </p:cNvPr>
              <p:cNvSpPr/>
              <p:nvPr/>
            </p:nvSpPr>
            <p:spPr>
              <a:xfrm>
                <a:off x="1950720" y="1686560"/>
                <a:ext cx="1330960" cy="10871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78977198-B57B-B252-A2AA-B3131A64BA47}"/>
                  </a:ext>
                </a:extLst>
              </p:cNvPr>
              <p:cNvSpPr/>
              <p:nvPr/>
            </p:nvSpPr>
            <p:spPr>
              <a:xfrm>
                <a:off x="5069840" y="3667760"/>
                <a:ext cx="792480" cy="6400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9F281FA6-D5CC-43CD-F426-36A34CCC0C89}"/>
                  </a:ext>
                </a:extLst>
              </p:cNvPr>
              <p:cNvSpPr/>
              <p:nvPr/>
            </p:nvSpPr>
            <p:spPr>
              <a:xfrm>
                <a:off x="8727440" y="2570480"/>
                <a:ext cx="792480" cy="6400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6D9EF19F-1DAF-6013-24F4-2BF87B01F667}"/>
                </a:ext>
              </a:extLst>
            </p:cNvPr>
            <p:cNvSpPr/>
            <p:nvPr/>
          </p:nvSpPr>
          <p:spPr>
            <a:xfrm>
              <a:off x="7966841" y="2953407"/>
              <a:ext cx="315311" cy="210207"/>
            </a:xfrm>
            <a:prstGeom prst="rect">
              <a:avLst/>
            </a:prstGeom>
            <a:solidFill>
              <a:srgbClr val="DAD8DB"/>
            </a:solidFill>
            <a:ln>
              <a:solidFill>
                <a:srgbClr val="DBD9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3A01F0D-C74F-88F6-10D4-56ED80200AAE}"/>
                </a:ext>
              </a:extLst>
            </p:cNvPr>
            <p:cNvSpPr/>
            <p:nvPr/>
          </p:nvSpPr>
          <p:spPr>
            <a:xfrm>
              <a:off x="7719339" y="3211706"/>
              <a:ext cx="645953" cy="556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B0AFFE5-9DAB-9B44-03A5-BD82CEF8DD96}"/>
              </a:ext>
            </a:extLst>
          </p:cNvPr>
          <p:cNvSpPr txBox="1"/>
          <p:nvPr/>
        </p:nvSpPr>
        <p:spPr>
          <a:xfrm>
            <a:off x="473725" y="2445744"/>
            <a:ext cx="3519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Acessível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mais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de um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dispositivo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EA64B79-E0A9-C4AF-F433-1E6ECAF44077}"/>
              </a:ext>
            </a:extLst>
          </p:cNvPr>
          <p:cNvSpPr txBox="1"/>
          <p:nvPr/>
        </p:nvSpPr>
        <p:spPr>
          <a:xfrm>
            <a:off x="8198730" y="2450669"/>
            <a:ext cx="4296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Facilidade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na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manutenção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2000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DC34B8F-3805-4008-7897-414DCA410416}"/>
              </a:ext>
            </a:extLst>
          </p:cNvPr>
          <p:cNvSpPr txBox="1"/>
          <p:nvPr/>
        </p:nvSpPr>
        <p:spPr>
          <a:xfrm>
            <a:off x="8130448" y="5427072"/>
            <a:ext cx="2983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Totalmente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escalável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pt-BR" sz="2000" b="1" dirty="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B9CEF6A-97A0-65B9-BD07-7E85D92E7BD9}"/>
              </a:ext>
            </a:extLst>
          </p:cNvPr>
          <p:cNvSpPr txBox="1"/>
          <p:nvPr/>
        </p:nvSpPr>
        <p:spPr>
          <a:xfrm>
            <a:off x="343465" y="5473239"/>
            <a:ext cx="425225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Flexibilidade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nos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processos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transferência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informação</a:t>
            </a:r>
            <a:r>
              <a:rPr lang="en-US" sz="2400" dirty="0">
                <a:latin typeface="Arial Nova Cond Light" panose="020B0306020202020204" pitchFamily="34" charset="0"/>
                <a:cs typeface="Segoe UI" panose="020B0502040204020203" pitchFamily="34" charset="0"/>
              </a:rPr>
              <a:t>.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 Nova Cond Light" panose="020B0306020202020204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Gráfico 21" descr="Voltar estrutura de tópicos">
            <a:extLst>
              <a:ext uri="{FF2B5EF4-FFF2-40B4-BE49-F238E27FC236}">
                <a16:creationId xmlns:a16="http://schemas.microsoft.com/office/drawing/2014/main" id="{DBA314BA-AD70-7CBB-C0DA-3A83B63A5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9437" y="1808412"/>
            <a:ext cx="2291540" cy="826923"/>
          </a:xfrm>
          <a:prstGeom prst="rect">
            <a:avLst/>
          </a:prstGeom>
        </p:spPr>
      </p:pic>
      <p:pic>
        <p:nvPicPr>
          <p:cNvPr id="23" name="Gráfico 22" descr="Voltar estrutura de tópicos">
            <a:extLst>
              <a:ext uri="{FF2B5EF4-FFF2-40B4-BE49-F238E27FC236}">
                <a16:creationId xmlns:a16="http://schemas.microsoft.com/office/drawing/2014/main" id="{D1BE2471-772E-9557-A637-0A4572548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314548">
            <a:off x="1247027" y="4166031"/>
            <a:ext cx="2291540" cy="826923"/>
          </a:xfrm>
          <a:prstGeom prst="rect">
            <a:avLst/>
          </a:prstGeom>
        </p:spPr>
      </p:pic>
      <p:pic>
        <p:nvPicPr>
          <p:cNvPr id="24" name="Gráfico 23" descr="Voltar estrutura de tópicos">
            <a:extLst>
              <a:ext uri="{FF2B5EF4-FFF2-40B4-BE49-F238E27FC236}">
                <a16:creationId xmlns:a16="http://schemas.microsoft.com/office/drawing/2014/main" id="{C964C101-55CC-8D22-570D-4EFDCF2C5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309494" y="1808411"/>
            <a:ext cx="2160679" cy="826923"/>
          </a:xfrm>
          <a:prstGeom prst="rect">
            <a:avLst/>
          </a:prstGeom>
        </p:spPr>
      </p:pic>
      <p:pic>
        <p:nvPicPr>
          <p:cNvPr id="25" name="Gráfico 24" descr="Voltar estrutura de tópicos">
            <a:extLst>
              <a:ext uri="{FF2B5EF4-FFF2-40B4-BE49-F238E27FC236}">
                <a16:creationId xmlns:a16="http://schemas.microsoft.com/office/drawing/2014/main" id="{F1167643-7C19-6D91-1E3B-D7D431D92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343816" flipH="1">
            <a:off x="7756841" y="4017204"/>
            <a:ext cx="2160679" cy="82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5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D5B7FC-51DC-A2BC-17F6-F690C7F3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API de Relatório</a:t>
            </a:r>
          </a:p>
        </p:txBody>
      </p:sp>
      <p:pic>
        <p:nvPicPr>
          <p:cNvPr id="3" name="Picture 2" descr="Web API and Apps Developer Workshop">
            <a:extLst>
              <a:ext uri="{FF2B5EF4-FFF2-40B4-BE49-F238E27FC236}">
                <a16:creationId xmlns:a16="http://schemas.microsoft.com/office/drawing/2014/main" id="{E89B4947-0FA1-4D84-4AA3-E3066B0A8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48" y="3429000"/>
            <a:ext cx="2459355" cy="199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1C850A4E-43F5-056E-8BCE-CF2BA80B5C06}"/>
              </a:ext>
            </a:extLst>
          </p:cNvPr>
          <p:cNvCxnSpPr/>
          <p:nvPr/>
        </p:nvCxnSpPr>
        <p:spPr>
          <a:xfrm>
            <a:off x="2972103" y="4427484"/>
            <a:ext cx="5557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nstituto Cefisa - Home">
            <a:extLst>
              <a:ext uri="{FF2B5EF4-FFF2-40B4-BE49-F238E27FC236}">
                <a16:creationId xmlns:a16="http://schemas.microsoft.com/office/drawing/2014/main" id="{7937E05B-97AC-85B1-EF09-5ACC1BE2C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80" y="3576447"/>
            <a:ext cx="2688344" cy="148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Ícone PDF PNG - Imagem em Alta Qualidade - Ícone PDF PNG">
            <a:extLst>
              <a:ext uri="{FF2B5EF4-FFF2-40B4-BE49-F238E27FC236}">
                <a16:creationId xmlns:a16="http://schemas.microsoft.com/office/drawing/2014/main" id="{0CC4091F-DFFD-B171-DD90-C1B42ED28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251" y="2866360"/>
            <a:ext cx="967740" cy="112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3C6750B-4715-7D8C-4CD0-3295D61DBA2C}"/>
              </a:ext>
            </a:extLst>
          </p:cNvPr>
          <p:cNvSpPr txBox="1">
            <a:spLocks/>
          </p:cNvSpPr>
          <p:nvPr/>
        </p:nvSpPr>
        <p:spPr>
          <a:xfrm>
            <a:off x="4109291" y="3808562"/>
            <a:ext cx="2836345" cy="4548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pt-BR" sz="1800" b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Padrão de comunicação</a:t>
            </a:r>
          </a:p>
        </p:txBody>
      </p:sp>
    </p:spTree>
    <p:extLst>
      <p:ext uri="{BB962C8B-B14F-4D97-AF65-F5344CB8AC3E}">
        <p14:creationId xmlns:p14="http://schemas.microsoft.com/office/powerpoint/2010/main" val="355205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6C4FD-0F24-3B79-F6AD-1A0EDFD37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- </a:t>
            </a:r>
            <a:r>
              <a:rPr lang="pt-BR" dirty="0" err="1"/>
              <a:t>Backend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650D0A1-E450-C0C9-1AF8-CF093D3DD930}"/>
              </a:ext>
            </a:extLst>
          </p:cNvPr>
          <p:cNvSpPr txBox="1"/>
          <p:nvPr/>
        </p:nvSpPr>
        <p:spPr>
          <a:xfrm>
            <a:off x="275421" y="1802659"/>
            <a:ext cx="6830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pt-BR" sz="1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B54E41FB-1AAF-4765-C7E3-6C71DBEEBCC3}"/>
              </a:ext>
            </a:extLst>
          </p:cNvPr>
          <p:cNvGrpSpPr/>
          <p:nvPr/>
        </p:nvGrpSpPr>
        <p:grpSpPr>
          <a:xfrm>
            <a:off x="280691" y="2331615"/>
            <a:ext cx="7717555" cy="707886"/>
            <a:chOff x="280691" y="2331615"/>
            <a:chExt cx="7717555" cy="707886"/>
          </a:xfrm>
        </p:grpSpPr>
        <p:sp>
          <p:nvSpPr>
            <p:cNvPr id="10" name="TextBox 118">
              <a:extLst>
                <a:ext uri="{FF2B5EF4-FFF2-40B4-BE49-F238E27FC236}">
                  <a16:creationId xmlns:a16="http://schemas.microsoft.com/office/drawing/2014/main" id="{964CA89E-7902-710E-696F-3ECBB7610B32}"/>
                </a:ext>
              </a:extLst>
            </p:cNvPr>
            <p:cNvSpPr txBox="1"/>
            <p:nvPr/>
          </p:nvSpPr>
          <p:spPr>
            <a:xfrm>
              <a:off x="280691" y="2331615"/>
              <a:ext cx="1219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01</a:t>
              </a:r>
              <a:endPara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C6F8797-9D9C-7563-4061-4EB3EFDBA860}"/>
                </a:ext>
              </a:extLst>
            </p:cNvPr>
            <p:cNvSpPr txBox="1"/>
            <p:nvPr/>
          </p:nvSpPr>
          <p:spPr>
            <a:xfrm>
              <a:off x="1167788" y="2478317"/>
              <a:ext cx="68304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Boss</a:t>
              </a:r>
              <a:endParaRPr lang="pt-B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654BB4F2-90E0-4A3C-881F-0B6BEC113A78}"/>
              </a:ext>
            </a:extLst>
          </p:cNvPr>
          <p:cNvGrpSpPr/>
          <p:nvPr/>
        </p:nvGrpSpPr>
        <p:grpSpPr>
          <a:xfrm>
            <a:off x="275421" y="2886345"/>
            <a:ext cx="7722825" cy="707886"/>
            <a:chOff x="275421" y="2886345"/>
            <a:chExt cx="7722825" cy="707886"/>
          </a:xfrm>
        </p:grpSpPr>
        <p:sp>
          <p:nvSpPr>
            <p:cNvPr id="11" name="TextBox 118">
              <a:extLst>
                <a:ext uri="{FF2B5EF4-FFF2-40B4-BE49-F238E27FC236}">
                  <a16:creationId xmlns:a16="http://schemas.microsoft.com/office/drawing/2014/main" id="{1FC81189-1B52-3A61-54DB-701083585D2F}"/>
                </a:ext>
              </a:extLst>
            </p:cNvPr>
            <p:cNvSpPr txBox="1"/>
            <p:nvPr/>
          </p:nvSpPr>
          <p:spPr>
            <a:xfrm>
              <a:off x="275421" y="2886345"/>
              <a:ext cx="1219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02</a:t>
              </a:r>
              <a:endPara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2009D9F-2E84-3DB1-5A19-C41468DF60E5}"/>
                </a:ext>
              </a:extLst>
            </p:cNvPr>
            <p:cNvSpPr txBox="1"/>
            <p:nvPr/>
          </p:nvSpPr>
          <p:spPr>
            <a:xfrm>
              <a:off x="1167788" y="3048621"/>
              <a:ext cx="68304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/>
                <a:t>Horse</a:t>
              </a:r>
              <a:endParaRPr lang="pt-BR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5E8886A8-BB51-FA0F-A5F4-1DBE866F773B}"/>
              </a:ext>
            </a:extLst>
          </p:cNvPr>
          <p:cNvGrpSpPr/>
          <p:nvPr/>
        </p:nvGrpSpPr>
        <p:grpSpPr>
          <a:xfrm>
            <a:off x="275421" y="3507177"/>
            <a:ext cx="7722825" cy="707886"/>
            <a:chOff x="275421" y="3507177"/>
            <a:chExt cx="7722825" cy="707886"/>
          </a:xfrm>
        </p:grpSpPr>
        <p:sp>
          <p:nvSpPr>
            <p:cNvPr id="12" name="TextBox 118">
              <a:extLst>
                <a:ext uri="{FF2B5EF4-FFF2-40B4-BE49-F238E27FC236}">
                  <a16:creationId xmlns:a16="http://schemas.microsoft.com/office/drawing/2014/main" id="{199792FF-4792-D75C-3EC0-F55F7A74E320}"/>
                </a:ext>
              </a:extLst>
            </p:cNvPr>
            <p:cNvSpPr txBox="1"/>
            <p:nvPr/>
          </p:nvSpPr>
          <p:spPr>
            <a:xfrm>
              <a:off x="275421" y="3507177"/>
              <a:ext cx="1219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03</a:t>
              </a:r>
              <a:endPara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56908F6-FE17-34F9-5311-A476EA594E39}"/>
                </a:ext>
              </a:extLst>
            </p:cNvPr>
            <p:cNvSpPr txBox="1"/>
            <p:nvPr/>
          </p:nvSpPr>
          <p:spPr>
            <a:xfrm>
              <a:off x="1167788" y="3643944"/>
              <a:ext cx="68304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/>
                <a:t>Middleware de </a:t>
              </a:r>
              <a:r>
                <a:rPr lang="pt-BR" sz="1800" dirty="0" err="1"/>
                <a:t>Cors</a:t>
              </a:r>
              <a:endParaRPr lang="pt-BR" dirty="0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747E421-B550-F8AA-6C1F-581C9842B83D}"/>
              </a:ext>
            </a:extLst>
          </p:cNvPr>
          <p:cNvGrpSpPr/>
          <p:nvPr/>
        </p:nvGrpSpPr>
        <p:grpSpPr>
          <a:xfrm>
            <a:off x="275421" y="4128009"/>
            <a:ext cx="7722825" cy="707886"/>
            <a:chOff x="275421" y="4128009"/>
            <a:chExt cx="7722825" cy="707886"/>
          </a:xfrm>
        </p:grpSpPr>
        <p:sp>
          <p:nvSpPr>
            <p:cNvPr id="13" name="TextBox 118">
              <a:extLst>
                <a:ext uri="{FF2B5EF4-FFF2-40B4-BE49-F238E27FC236}">
                  <a16:creationId xmlns:a16="http://schemas.microsoft.com/office/drawing/2014/main" id="{ED0A09E6-59D0-3FF5-5735-B6C28F221137}"/>
                </a:ext>
              </a:extLst>
            </p:cNvPr>
            <p:cNvSpPr txBox="1"/>
            <p:nvPr/>
          </p:nvSpPr>
          <p:spPr>
            <a:xfrm>
              <a:off x="275421" y="4128009"/>
              <a:ext cx="1219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04</a:t>
              </a:r>
              <a:endPara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791AE375-3DE1-574F-2A87-B3B477EE9CAE}"/>
                </a:ext>
              </a:extLst>
            </p:cNvPr>
            <p:cNvSpPr txBox="1"/>
            <p:nvPr/>
          </p:nvSpPr>
          <p:spPr>
            <a:xfrm>
              <a:off x="1167788" y="4286810"/>
              <a:ext cx="68304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/>
                <a:t>Middleware de </a:t>
              </a:r>
              <a:r>
                <a:rPr lang="pt-BR" sz="1800" dirty="0" err="1"/>
                <a:t>OctetStream</a:t>
              </a:r>
              <a:endParaRPr lang="pt-BR" dirty="0"/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15DA0E28-DF25-0E07-C38C-D55038EFB1F9}"/>
              </a:ext>
            </a:extLst>
          </p:cNvPr>
          <p:cNvGrpSpPr/>
          <p:nvPr/>
        </p:nvGrpSpPr>
        <p:grpSpPr>
          <a:xfrm>
            <a:off x="275421" y="4694838"/>
            <a:ext cx="7722825" cy="707886"/>
            <a:chOff x="275421" y="4694838"/>
            <a:chExt cx="7722825" cy="707886"/>
          </a:xfrm>
        </p:grpSpPr>
        <p:sp>
          <p:nvSpPr>
            <p:cNvPr id="14" name="TextBox 118">
              <a:extLst>
                <a:ext uri="{FF2B5EF4-FFF2-40B4-BE49-F238E27FC236}">
                  <a16:creationId xmlns:a16="http://schemas.microsoft.com/office/drawing/2014/main" id="{750D8CAA-4440-34A5-A47F-E5195AE5096D}"/>
                </a:ext>
              </a:extLst>
            </p:cNvPr>
            <p:cNvSpPr txBox="1"/>
            <p:nvPr/>
          </p:nvSpPr>
          <p:spPr>
            <a:xfrm>
              <a:off x="275421" y="4694838"/>
              <a:ext cx="1219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05</a:t>
              </a:r>
              <a:endPara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D0D9EFBA-0222-51DF-FA20-F9E090DEA1A8}"/>
                </a:ext>
              </a:extLst>
            </p:cNvPr>
            <p:cNvSpPr txBox="1"/>
            <p:nvPr/>
          </p:nvSpPr>
          <p:spPr>
            <a:xfrm>
              <a:off x="1167788" y="4839993"/>
              <a:ext cx="68304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 err="1"/>
                <a:t>FastReport</a:t>
              </a:r>
              <a:endParaRPr lang="pt-BR" dirty="0"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13AD38B0-3044-F515-A8E5-66ED4733727D}"/>
              </a:ext>
            </a:extLst>
          </p:cNvPr>
          <p:cNvGrpSpPr/>
          <p:nvPr/>
        </p:nvGrpSpPr>
        <p:grpSpPr>
          <a:xfrm>
            <a:off x="275421" y="5282619"/>
            <a:ext cx="7722825" cy="707886"/>
            <a:chOff x="275421" y="5282619"/>
            <a:chExt cx="7722825" cy="707886"/>
          </a:xfrm>
        </p:grpSpPr>
        <p:sp>
          <p:nvSpPr>
            <p:cNvPr id="15" name="TextBox 118">
              <a:extLst>
                <a:ext uri="{FF2B5EF4-FFF2-40B4-BE49-F238E27FC236}">
                  <a16:creationId xmlns:a16="http://schemas.microsoft.com/office/drawing/2014/main" id="{E2031F47-88D5-2981-E07D-A88D8008C230}"/>
                </a:ext>
              </a:extLst>
            </p:cNvPr>
            <p:cNvSpPr txBox="1"/>
            <p:nvPr/>
          </p:nvSpPr>
          <p:spPr>
            <a:xfrm>
              <a:off x="275421" y="5282619"/>
              <a:ext cx="1219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06</a:t>
              </a:r>
              <a:endPara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9763EA10-173B-2FE2-5F21-1056A884CD3D}"/>
                </a:ext>
              </a:extLst>
            </p:cNvPr>
            <p:cNvSpPr txBox="1"/>
            <p:nvPr/>
          </p:nvSpPr>
          <p:spPr>
            <a:xfrm>
              <a:off x="1167788" y="5441420"/>
              <a:ext cx="68304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 err="1"/>
                <a:t>Firebird</a:t>
              </a:r>
              <a:endParaRPr lang="pt-BR" dirty="0"/>
            </a:p>
          </p:txBody>
        </p:sp>
      </p:grpSp>
      <p:pic>
        <p:nvPicPr>
          <p:cNvPr id="34" name="Imagem 33">
            <a:extLst>
              <a:ext uri="{FF2B5EF4-FFF2-40B4-BE49-F238E27FC236}">
                <a16:creationId xmlns:a16="http://schemas.microsoft.com/office/drawing/2014/main" id="{959EFA19-90A8-1BFE-D522-522832553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01" b="7"/>
          <a:stretch/>
        </p:blipFill>
        <p:spPr>
          <a:xfrm>
            <a:off x="8416314" y="2093976"/>
            <a:ext cx="3086262" cy="3189224"/>
          </a:xfrm>
          <a:prstGeom prst="rect">
            <a:avLst/>
          </a:prstGeom>
        </p:spPr>
      </p:pic>
      <p:pic>
        <p:nvPicPr>
          <p:cNvPr id="35" name="Picture 4" descr="Horse">
            <a:extLst>
              <a:ext uri="{FF2B5EF4-FFF2-40B4-BE49-F238E27FC236}">
                <a16:creationId xmlns:a16="http://schemas.microsoft.com/office/drawing/2014/main" id="{49611AB0-F9A0-23AF-FD40-00D9FC806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32" y="1664478"/>
            <a:ext cx="1063534" cy="7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" descr="Boss">
            <a:extLst>
              <a:ext uri="{FF2B5EF4-FFF2-40B4-BE49-F238E27FC236}">
                <a16:creationId xmlns:a16="http://schemas.microsoft.com/office/drawing/2014/main" id="{61E3D15E-1AEC-DACC-E9B0-91F66CAFD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538" y="5473134"/>
            <a:ext cx="2091256" cy="7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Fast Reports">
            <a:extLst>
              <a:ext uri="{FF2B5EF4-FFF2-40B4-BE49-F238E27FC236}">
                <a16:creationId xmlns:a16="http://schemas.microsoft.com/office/drawing/2014/main" id="{EFE05520-EEB0-692C-D3F0-1B5DA4FBC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012" y="2287561"/>
            <a:ext cx="1407526" cy="140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 descr="Firebird: Logos">
            <a:extLst>
              <a:ext uri="{FF2B5EF4-FFF2-40B4-BE49-F238E27FC236}">
                <a16:creationId xmlns:a16="http://schemas.microsoft.com/office/drawing/2014/main" id="{34D1C771-7EC6-0C4D-B2B7-727B0B562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395" y="3810657"/>
            <a:ext cx="1372760" cy="137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94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B9332-0FB0-2D14-D4B4-EC0A1D55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- </a:t>
            </a:r>
            <a:r>
              <a:rPr lang="pt-BR" dirty="0" err="1"/>
              <a:t>Frontend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242971E-5CFB-AC3E-6C67-1B65233A53FF}"/>
              </a:ext>
            </a:extLst>
          </p:cNvPr>
          <p:cNvSpPr txBox="1"/>
          <p:nvPr/>
        </p:nvSpPr>
        <p:spPr>
          <a:xfrm>
            <a:off x="275421" y="1802659"/>
            <a:ext cx="6830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pt-BR" sz="1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pt-BR" sz="1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18D89CC0-5174-C8AF-FA2B-EC3B4213589A}"/>
              </a:ext>
            </a:extLst>
          </p:cNvPr>
          <p:cNvGrpSpPr/>
          <p:nvPr/>
        </p:nvGrpSpPr>
        <p:grpSpPr>
          <a:xfrm>
            <a:off x="291708" y="2721114"/>
            <a:ext cx="6921586" cy="707886"/>
            <a:chOff x="291708" y="2341674"/>
            <a:chExt cx="6921586" cy="707886"/>
          </a:xfrm>
        </p:grpSpPr>
        <p:sp>
          <p:nvSpPr>
            <p:cNvPr id="6" name="TextBox 118">
              <a:extLst>
                <a:ext uri="{FF2B5EF4-FFF2-40B4-BE49-F238E27FC236}">
                  <a16:creationId xmlns:a16="http://schemas.microsoft.com/office/drawing/2014/main" id="{9619DA59-5DFB-6E6F-30FD-6D08F868DBFC}"/>
                </a:ext>
              </a:extLst>
            </p:cNvPr>
            <p:cNvSpPr txBox="1"/>
            <p:nvPr/>
          </p:nvSpPr>
          <p:spPr>
            <a:xfrm>
              <a:off x="291708" y="2341674"/>
              <a:ext cx="1219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01</a:t>
              </a:r>
              <a:endPara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257979C0-EEE0-9B7B-35D6-295457F6841F}"/>
                </a:ext>
              </a:extLst>
            </p:cNvPr>
            <p:cNvSpPr txBox="1"/>
            <p:nvPr/>
          </p:nvSpPr>
          <p:spPr>
            <a:xfrm>
              <a:off x="1016306" y="2490181"/>
              <a:ext cx="61969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Node.js</a:t>
              </a:r>
              <a:endParaRPr lang="pt-B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C7BAA7A-5491-373C-AC63-BB3B409FDD0B}"/>
              </a:ext>
            </a:extLst>
          </p:cNvPr>
          <p:cNvGrpSpPr/>
          <p:nvPr/>
        </p:nvGrpSpPr>
        <p:grpSpPr>
          <a:xfrm>
            <a:off x="275421" y="3690307"/>
            <a:ext cx="6959906" cy="707886"/>
            <a:chOff x="275421" y="3266799"/>
            <a:chExt cx="6959906" cy="707886"/>
          </a:xfrm>
        </p:grpSpPr>
        <p:sp>
          <p:nvSpPr>
            <p:cNvPr id="7" name="TextBox 118">
              <a:extLst>
                <a:ext uri="{FF2B5EF4-FFF2-40B4-BE49-F238E27FC236}">
                  <a16:creationId xmlns:a16="http://schemas.microsoft.com/office/drawing/2014/main" id="{D313C307-B0E6-D3AA-7CFB-922EAF5D0520}"/>
                </a:ext>
              </a:extLst>
            </p:cNvPr>
            <p:cNvSpPr txBox="1"/>
            <p:nvPr/>
          </p:nvSpPr>
          <p:spPr>
            <a:xfrm>
              <a:off x="275421" y="3266799"/>
              <a:ext cx="1219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02</a:t>
              </a:r>
              <a:endPara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5E6B060-076F-660E-C59D-C4E0B6432917}"/>
                </a:ext>
              </a:extLst>
            </p:cNvPr>
            <p:cNvSpPr txBox="1"/>
            <p:nvPr/>
          </p:nvSpPr>
          <p:spPr>
            <a:xfrm>
              <a:off x="1038339" y="3440012"/>
              <a:ext cx="61969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NPM</a:t>
              </a:r>
              <a:endParaRPr lang="pt-B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EC5C8E4E-11BC-6BE8-47C9-C11F96FCB056}"/>
              </a:ext>
            </a:extLst>
          </p:cNvPr>
          <p:cNvGrpSpPr/>
          <p:nvPr/>
        </p:nvGrpSpPr>
        <p:grpSpPr>
          <a:xfrm>
            <a:off x="292383" y="4676416"/>
            <a:ext cx="6942944" cy="793648"/>
            <a:chOff x="292383" y="4296976"/>
            <a:chExt cx="6942944" cy="793648"/>
          </a:xfrm>
        </p:grpSpPr>
        <p:sp>
          <p:nvSpPr>
            <p:cNvPr id="8" name="TextBox 118">
              <a:extLst>
                <a:ext uri="{FF2B5EF4-FFF2-40B4-BE49-F238E27FC236}">
                  <a16:creationId xmlns:a16="http://schemas.microsoft.com/office/drawing/2014/main" id="{C1F6DFC6-CF3F-9CC3-F0B0-489AC9E34339}"/>
                </a:ext>
              </a:extLst>
            </p:cNvPr>
            <p:cNvSpPr txBox="1"/>
            <p:nvPr/>
          </p:nvSpPr>
          <p:spPr>
            <a:xfrm>
              <a:off x="292383" y="4296976"/>
              <a:ext cx="1219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Open Sans" panose="020B0606030504020204" pitchFamily="34" charset="0"/>
                  <a:ea typeface="+mn-ea"/>
                  <a:cs typeface="+mn-cs"/>
                </a:rPr>
                <a:t>03</a:t>
              </a:r>
              <a:endPara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ADD4BDEC-F7F4-BEF2-7892-FF5D903C2A53}"/>
                </a:ext>
              </a:extLst>
            </p:cNvPr>
            <p:cNvSpPr txBox="1"/>
            <p:nvPr/>
          </p:nvSpPr>
          <p:spPr>
            <a:xfrm>
              <a:off x="1038339" y="4444293"/>
              <a:ext cx="619698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Material Angular</a:t>
              </a:r>
              <a:endParaRPr lang="pt-B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pt-B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CEA3F3D1-6AF1-1AAD-717A-60CE68C65C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/>
        </p:blipFill>
        <p:spPr bwMode="auto">
          <a:xfrm>
            <a:off x="8453883" y="1912188"/>
            <a:ext cx="3091410" cy="3091410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Angular - PRESS KIT">
            <a:extLst>
              <a:ext uri="{FF2B5EF4-FFF2-40B4-BE49-F238E27FC236}">
                <a16:creationId xmlns:a16="http://schemas.microsoft.com/office/drawing/2014/main" id="{143002D5-C9D1-978D-7F98-1B24B44C9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240" y="2044438"/>
            <a:ext cx="1151558" cy="123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23FDB050-BD92-6577-9458-460DBCB87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266" y="5215954"/>
            <a:ext cx="1948644" cy="75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Nodejs - Free brands and logotypes icons">
            <a:extLst>
              <a:ext uri="{FF2B5EF4-FFF2-40B4-BE49-F238E27FC236}">
                <a16:creationId xmlns:a16="http://schemas.microsoft.com/office/drawing/2014/main" id="{8A96D255-DA96-99C7-4DAB-4D207AC04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95" y="3708801"/>
            <a:ext cx="1507788" cy="150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35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222</Words>
  <Application>Microsoft Office PowerPoint</Application>
  <PresentationFormat>Widescreen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2" baseType="lpstr">
      <vt:lpstr>Arial</vt:lpstr>
      <vt:lpstr>Arial Nova Cond Light</vt:lpstr>
      <vt:lpstr>Calibri</vt:lpstr>
      <vt:lpstr>Calibri Light</vt:lpstr>
      <vt:lpstr>Century Gothic</vt:lpstr>
      <vt:lpstr>Noto Sans</vt:lpstr>
      <vt:lpstr>Open Sans</vt:lpstr>
      <vt:lpstr>Segoe UI</vt:lpstr>
      <vt:lpstr>Source Sans Pro</vt:lpstr>
      <vt:lpstr>Tema do Office</vt:lpstr>
      <vt:lpstr>Apresentação do PowerPoint</vt:lpstr>
      <vt:lpstr>Case Fiorilli: Relatórios via API’s com Horse e Angular</vt:lpstr>
      <vt:lpstr>Apresentação</vt:lpstr>
      <vt:lpstr>Fiorilli Software SC Ltda</vt:lpstr>
      <vt:lpstr>Fiorilli Software SC Ltda</vt:lpstr>
      <vt:lpstr>Porque criar uma API de relatórios?</vt:lpstr>
      <vt:lpstr>API de Relatório</vt:lpstr>
      <vt:lpstr>Exemplo - Backend</vt:lpstr>
      <vt:lpstr>Exemplo - Frontend</vt:lpstr>
      <vt:lpstr>Let’s Do It</vt:lpstr>
      <vt:lpstr>Apresentação do PowerPoint</vt:lpstr>
      <vt:lpstr>Avalie-me!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Ernani Augusto</dc:creator>
  <cp:lastModifiedBy>Programação Geral</cp:lastModifiedBy>
  <cp:revision>17</cp:revision>
  <dcterms:created xsi:type="dcterms:W3CDTF">2022-10-29T02:07:38Z</dcterms:created>
  <dcterms:modified xsi:type="dcterms:W3CDTF">2022-11-04T00:11:37Z</dcterms:modified>
</cp:coreProperties>
</file>